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y="6858000" cx="12192000"/>
  <p:notesSz cx="6858000" cy="9144000"/>
  <p:embeddedFontLst>
    <p:embeddedFont>
      <p:font typeface="Playfair Display"/>
      <p:regular r:id="rId47"/>
      <p:bold r:id="rId48"/>
      <p:italic r:id="rId49"/>
      <p:boldItalic r:id="rId50"/>
    </p:embeddedFont>
    <p:embeddedFont>
      <p:font typeface="Gill Sans"/>
      <p:regular r:id="rId51"/>
      <p:bold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3" roundtripDataSignature="AMtx7miIoB66jOos49Fk2YtYKj8xqgVX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PlayfairDisplay-bold.fntdata"/><Relationship Id="rId47" Type="http://schemas.openxmlformats.org/officeDocument/2006/relationships/font" Target="fonts/PlayfairDisplay-regular.fntdata"/><Relationship Id="rId49" Type="http://schemas.openxmlformats.org/officeDocument/2006/relationships/font" Target="fonts/PlayfairDisplay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GillSans-regular.fntdata"/><Relationship Id="rId50" Type="http://schemas.openxmlformats.org/officeDocument/2006/relationships/font" Target="fonts/PlayfairDisplay-boldItalic.fntdata"/><Relationship Id="rId53" Type="http://customschemas.google.com/relationships/presentationmetadata" Target="metadata"/><Relationship Id="rId52" Type="http://schemas.openxmlformats.org/officeDocument/2006/relationships/font" Target="fonts/GillSans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" name="Google Shape;18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20a908977_0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20a908977_0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820a908977_0_1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Duidelijk vermelden dat er een bruggetje is!</a:t>
            </a:r>
            <a:endParaRPr/>
          </a:p>
        </p:txBody>
      </p:sp>
      <p:sp>
        <p:nvSpPr>
          <p:cNvPr id="196" name="Google Shape;19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4" name="Google Shape;23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5ec9f98dc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85ec9f98dc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4" name="Google Shape;244;g85ec9f98dc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5ec9f98dc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g85ec9f98dc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Mondmasker aan de hals =&gt; Communicatie aan ouders</a:t>
            </a:r>
            <a:endParaRPr/>
          </a:p>
        </p:txBody>
      </p:sp>
      <p:sp>
        <p:nvSpPr>
          <p:cNvPr id="252" name="Google Shape;252;g85ec9f98dc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20a908977_0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20a908977_0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820a908977_0_1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Punt 3: Ook 1-weeks leiding mee vermelden</a:t>
            </a:r>
            <a:endParaRPr/>
          </a:p>
        </p:txBody>
      </p:sp>
      <p:sp>
        <p:nvSpPr>
          <p:cNvPr id="296" name="Google Shape;29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820a908977_0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820a908977_0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820a908977_0_1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820a908977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820a908977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820a908977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820a908977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820a908977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820a908977_0_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20a908977_0_1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820a908977_0_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820a908977_0_1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820a908977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820a908977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820a908977_0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820a908977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820a908977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820a908977_0_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20a908977_0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820a908977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820a908977_0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820a908977_0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820a908977_0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820a908977_0_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820a908977_0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820a908977_0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820a908977_0_1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820a908977_0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820a908977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820a908977_0_1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20a908977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20a908977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820a908977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5ec9f98dc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g85ec9f98dc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2" name="Google Shape;422;g85ec9f98dc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20a908977_0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20a908977_0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820a908977_0_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20a908977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20a908977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820a908977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20a908977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20a908977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820a908977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20a908977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20a908977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820a908977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20a908977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20a908977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820a908977_0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en objec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6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en verticale tekst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4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4"/>
          <p:cNvSpPr txBox="1"/>
          <p:nvPr>
            <p:ph idx="1" type="body"/>
          </p:nvPr>
        </p:nvSpPr>
        <p:spPr>
          <a:xfrm rot="5400000">
            <a:off x="4544043" y="-1006365"/>
            <a:ext cx="3593591" cy="10178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4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4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4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e titel en tekst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5"/>
          <p:cNvSpPr txBox="1"/>
          <p:nvPr>
            <p:ph type="title"/>
          </p:nvPr>
        </p:nvSpPr>
        <p:spPr>
          <a:xfrm rot="5400000">
            <a:off x="8012185" y="2436522"/>
            <a:ext cx="5600404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5"/>
          <p:cNvSpPr txBox="1"/>
          <p:nvPr>
            <p:ph idx="1" type="body"/>
          </p:nvPr>
        </p:nvSpPr>
        <p:spPr>
          <a:xfrm rot="5400000">
            <a:off x="2653390" y="-1013705"/>
            <a:ext cx="5600405" cy="8392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35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5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5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dia" showMasterSp="0" type="title">
  <p:cSld name="TITLE">
    <p:bg>
      <p:bgPr>
        <a:solidFill>
          <a:schemeClr val="accen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 title="scalloped circle"/>
          <p:cNvSpPr/>
          <p:nvPr/>
        </p:nvSpPr>
        <p:spPr>
          <a:xfrm>
            <a:off x="3557016" y="630936"/>
            <a:ext cx="5235575" cy="5229225"/>
          </a:xfrm>
          <a:custGeom>
            <a:rect b="b" l="l" r="r" t="t"/>
            <a:pathLst>
              <a:path extrusionOk="0" h="3294" w="3298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5" name="Google Shape;25;p25"/>
          <p:cNvSpPr txBox="1"/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5"/>
          <p:cNvSpPr txBox="1"/>
          <p:nvPr>
            <p:ph idx="1" type="subTitle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b="1" i="0" sz="2000" cap="none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" name="Google Shape;27;p25"/>
          <p:cNvSpPr txBox="1"/>
          <p:nvPr>
            <p:ph idx="10" type="dt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9573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5"/>
          <p:cNvSpPr txBox="1"/>
          <p:nvPr>
            <p:ph idx="11" type="ftr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9573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2" type="sldNum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9573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9573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9573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9573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9573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95736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95736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95736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95736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30" name="Google Shape;30;p25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ekop" showMasterSp="0" type="secHead">
  <p:cSld name="SECTION_HEADER">
    <p:bg>
      <p:bgPr>
        <a:solidFill>
          <a:schemeClr val="dk2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/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  <a:defRPr sz="8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7"/>
          <p:cNvSpPr txBox="1"/>
          <p:nvPr>
            <p:ph idx="1" type="body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b="1" i="0" sz="20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27"/>
          <p:cNvSpPr txBox="1"/>
          <p:nvPr>
            <p:ph idx="10" type="dt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7"/>
          <p:cNvSpPr txBox="1"/>
          <p:nvPr>
            <p:ph idx="11" type="ftr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12" type="sldNum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grpSp>
        <p:nvGrpSpPr>
          <p:cNvPr id="37" name="Google Shape;37;p27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38" name="Google Shape;38;p27" title="left scallop shape"/>
            <p:cNvSpPr/>
            <p:nvPr/>
          </p:nvSpPr>
          <p:spPr>
            <a:xfrm>
              <a:off x="0" y="0"/>
              <a:ext cx="2814638" cy="6858000"/>
            </a:xfrm>
            <a:custGeom>
              <a:rect b="b" l="l" r="r" t="t"/>
              <a:pathLst>
                <a:path extrusionOk="0" h="4320" w="1773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9" name="Google Shape;39;p27" title="left scallop inline"/>
            <p:cNvSpPr/>
            <p:nvPr/>
          </p:nvSpPr>
          <p:spPr>
            <a:xfrm>
              <a:off x="874382" y="0"/>
              <a:ext cx="1646238" cy="6858000"/>
            </a:xfrm>
            <a:custGeom>
              <a:rect b="b" l="l" r="r" t="t"/>
              <a:pathLst>
                <a:path extrusionOk="0" h="4320" w="1037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houd van twee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idx="1" type="body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2" type="body"/>
          </p:nvPr>
        </p:nvSpPr>
        <p:spPr>
          <a:xfrm>
            <a:off x="6647796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8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8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8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gelijking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/>
          <p:nvPr>
            <p:ph type="title"/>
          </p:nvPr>
        </p:nvSpPr>
        <p:spPr>
          <a:xfrm>
            <a:off x="1252728" y="381000"/>
            <a:ext cx="10172700" cy="1493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idx="1" type="body"/>
          </p:nvPr>
        </p:nvSpPr>
        <p:spPr>
          <a:xfrm>
            <a:off x="1251678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9"/>
          <p:cNvSpPr txBox="1"/>
          <p:nvPr>
            <p:ph idx="2" type="body"/>
          </p:nvPr>
        </p:nvSpPr>
        <p:spPr>
          <a:xfrm>
            <a:off x="1257300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9"/>
          <p:cNvSpPr txBox="1"/>
          <p:nvPr>
            <p:ph idx="3" type="body"/>
          </p:nvPr>
        </p:nvSpPr>
        <p:spPr>
          <a:xfrm>
            <a:off x="6633864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29"/>
          <p:cNvSpPr txBox="1"/>
          <p:nvPr>
            <p:ph idx="4" type="body"/>
          </p:nvPr>
        </p:nvSpPr>
        <p:spPr>
          <a:xfrm>
            <a:off x="6633864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9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9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leen titel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0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0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eg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1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1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houd met bijschrift" showMasterSp="0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rect b="b" l="l" r="r" t="t"/>
            <a:pathLst>
              <a:path extrusionOk="0" h="4320" w="3025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67" name="Google Shape;67;p32"/>
          <p:cNvSpPr txBox="1"/>
          <p:nvPr>
            <p:ph type="title"/>
          </p:nvPr>
        </p:nvSpPr>
        <p:spPr>
          <a:xfrm>
            <a:off x="8337884" y="457199"/>
            <a:ext cx="3092115" cy="11966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b="1" i="0" sz="1900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2"/>
          <p:cNvSpPr txBox="1"/>
          <p:nvPr>
            <p:ph idx="1" type="body"/>
          </p:nvPr>
        </p:nvSpPr>
        <p:spPr>
          <a:xfrm>
            <a:off x="765051" y="920377"/>
            <a:ext cx="6158418" cy="4985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064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3810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55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4pPr>
            <a:lvl5pPr indent="-355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6pPr>
            <a:lvl7pPr indent="-355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8pPr>
            <a:lvl9pPr indent="-355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32"/>
          <p:cNvSpPr txBox="1"/>
          <p:nvPr>
            <p:ph idx="2" type="body"/>
          </p:nvPr>
        </p:nvSpPr>
        <p:spPr>
          <a:xfrm>
            <a:off x="8337885" y="1741336"/>
            <a:ext cx="3092115" cy="416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32"/>
          <p:cNvSpPr txBox="1"/>
          <p:nvPr>
            <p:ph idx="10" type="dt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1" type="ftr"/>
          </p:nvPr>
        </p:nvSpPr>
        <p:spPr>
          <a:xfrm>
            <a:off x="2103620" y="6375679"/>
            <a:ext cx="348217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2"/>
          <p:cNvSpPr txBox="1"/>
          <p:nvPr>
            <p:ph idx="12" type="sldNum"/>
          </p:nvPr>
        </p:nvSpPr>
        <p:spPr>
          <a:xfrm>
            <a:off x="5691014" y="6375679"/>
            <a:ext cx="1232456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73" name="Google Shape;73;p3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fbeelding met bijschrift" showMasterSp="0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/>
          <p:nvPr>
            <p:ph idx="2" type="pic"/>
          </p:nvPr>
        </p:nvSpPr>
        <p:spPr>
          <a:xfrm>
            <a:off x="283464" y="0"/>
            <a:ext cx="7355585" cy="685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b="0" i="0" sz="28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b="0" i="0" sz="2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b="0" i="0" sz="2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b="0" i="0" sz="2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6" name="Google Shape;76;p33" title="right scallop background shape"/>
          <p:cNvSpPr/>
          <p:nvPr/>
        </p:nvSpPr>
        <p:spPr>
          <a:xfrm>
            <a:off x="7389812" y="0"/>
            <a:ext cx="4802188" cy="6858000"/>
          </a:xfrm>
          <a:custGeom>
            <a:rect b="b" l="l" r="r" t="t"/>
            <a:pathLst>
              <a:path extrusionOk="0" h="4320" w="3025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7" name="Google Shape;77;p33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3"/>
          <p:cNvSpPr txBox="1"/>
          <p:nvPr>
            <p:ph type="title"/>
          </p:nvPr>
        </p:nvSpPr>
        <p:spPr>
          <a:xfrm>
            <a:off x="8337883" y="457200"/>
            <a:ext cx="3092117" cy="11966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b="1" i="0" sz="190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3"/>
          <p:cNvSpPr txBox="1"/>
          <p:nvPr>
            <p:ph idx="1" type="body"/>
          </p:nvPr>
        </p:nvSpPr>
        <p:spPr>
          <a:xfrm>
            <a:off x="8337883" y="1741336"/>
            <a:ext cx="3092117" cy="4164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33"/>
          <p:cNvSpPr txBox="1"/>
          <p:nvPr>
            <p:ph idx="10" type="dt"/>
          </p:nvPr>
        </p:nvSpPr>
        <p:spPr>
          <a:xfrm>
            <a:off x="765950" y="6375679"/>
            <a:ext cx="1232456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1" type="ftr"/>
          </p:nvPr>
        </p:nvSpPr>
        <p:spPr>
          <a:xfrm>
            <a:off x="2103621" y="6375679"/>
            <a:ext cx="3482178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3"/>
          <p:cNvSpPr txBox="1"/>
          <p:nvPr>
            <p:ph idx="12" type="sldNum"/>
          </p:nvPr>
        </p:nvSpPr>
        <p:spPr>
          <a:xfrm>
            <a:off x="5687568" y="6375679"/>
            <a:ext cx="123444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b="0" i="0" sz="5100" u="none" cap="none" strike="noStrik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42900" lvl="1" marL="9144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–"/>
              <a:defRPr b="0" i="0" sz="18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17500" lvl="5" marL="27432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17500" lvl="6" marL="32004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17500" lvl="7" marL="36576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17500" lvl="8" marL="4114800" marR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" name="Google Shape;12;p24"/>
          <p:cNvSpPr txBox="1"/>
          <p:nvPr>
            <p:ph idx="10" type="dt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3" name="Google Shape;13;p24"/>
          <p:cNvSpPr txBox="1"/>
          <p:nvPr>
            <p:ph idx="11" type="ftr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" name="Google Shape;14;p24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15" name="Google Shape;15;p24" title="Left scallop edge"/>
          <p:cNvSpPr/>
          <p:nvPr/>
        </p:nvSpPr>
        <p:spPr>
          <a:xfrm>
            <a:off x="0" y="0"/>
            <a:ext cx="885825" cy="6858000"/>
          </a:xfrm>
          <a:custGeom>
            <a:rect b="b" l="l" r="r" t="t"/>
            <a:pathLst>
              <a:path extrusionOk="0" h="4320" w="558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6" name="Google Shape;16;p24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hyperlink" Target="mailto:groepsleiding@scouts-sintjan.be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hyperlink" Target="mailto:secretariaat@scouts-sintjan.be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Afbeelding met schermafbeelding, apparaat&#10;&#10;Automatisch gegenereerde beschrijving" id="102" name="Google Shape;10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5726"/>
            <a:ext cx="12192000" cy="69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WIE GAAT WANNEER?</a:t>
            </a:r>
            <a:endParaRPr/>
          </a:p>
        </p:txBody>
      </p:sp>
      <p:sp>
        <p:nvSpPr>
          <p:cNvPr id="177" name="Google Shape;177;p4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WEEK 1 (3-9 augustus)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nl-NL"/>
              <a:t>Kapoenen, Jongverkenners, Verkenners</a:t>
            </a:r>
            <a:endParaRPr/>
          </a:p>
          <a:p>
            <a:pPr indent="-1143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WEEK 2 (9-15 augustus)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nl-NL"/>
              <a:t>Welpen, Jongverkenners, Verkenners</a:t>
            </a:r>
            <a:endParaRPr/>
          </a:p>
        </p:txBody>
      </p:sp>
      <p:sp>
        <p:nvSpPr>
          <p:cNvPr id="178" name="Google Shape;178;p4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WAAROM?</a:t>
            </a:r>
            <a:endParaRPr/>
          </a:p>
        </p:txBody>
      </p:sp>
      <p:sp>
        <p:nvSpPr>
          <p:cNvPr id="184" name="Google Shape;184;p5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Maximaal gebruik van bubbels (50 personen per bubbel)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Zo veel mogelijk kinderen kunnen mee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nl-NL"/>
              <a:t>Hangt af van tak tot tak</a:t>
            </a:r>
            <a:br>
              <a:rPr lang="nl-NL"/>
            </a:b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Verplicht van de Commune</a:t>
            </a:r>
            <a:endParaRPr/>
          </a:p>
        </p:txBody>
      </p:sp>
      <p:sp>
        <p:nvSpPr>
          <p:cNvPr id="185" name="Google Shape;185;p5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20a908977_0_121"/>
          <p:cNvSpPr txBox="1"/>
          <p:nvPr>
            <p:ph type="ctrTitle"/>
          </p:nvPr>
        </p:nvSpPr>
        <p:spPr>
          <a:xfrm>
            <a:off x="1978500" y="1724850"/>
            <a:ext cx="8518500" cy="2949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800"/>
              <a:t>CORONA</a:t>
            </a:r>
            <a:endParaRPr sz="6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800"/>
              <a:t>MAATREGELEN</a:t>
            </a:r>
            <a:r>
              <a:rPr lang="nl-NL" sz="6800"/>
              <a:t> </a:t>
            </a:r>
            <a:endParaRPr sz="6800"/>
          </a:p>
        </p:txBody>
      </p:sp>
      <p:sp>
        <p:nvSpPr>
          <p:cNvPr id="192" name="Google Shape;192;g820a908977_0_121"/>
          <p:cNvSpPr txBox="1"/>
          <p:nvPr>
            <p:ph idx="1" type="subTitle"/>
          </p:nvPr>
        </p:nvSpPr>
        <p:spPr>
          <a:xfrm>
            <a:off x="2215045" y="5979196"/>
            <a:ext cx="8045400" cy="74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820a908977_0_121"/>
          <p:cNvSpPr txBox="1"/>
          <p:nvPr>
            <p:ph idx="12" type="sldNum"/>
          </p:nvPr>
        </p:nvSpPr>
        <p:spPr>
          <a:xfrm>
            <a:off x="9067218" y="6375679"/>
            <a:ext cx="23298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 txBox="1"/>
          <p:nvPr>
            <p:ph type="title"/>
          </p:nvPr>
        </p:nvSpPr>
        <p:spPr>
          <a:xfrm>
            <a:off x="1251679" y="645107"/>
            <a:ext cx="3384329" cy="1640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Impact"/>
              <a:buNone/>
            </a:pPr>
            <a:r>
              <a:rPr lang="nl-NL" sz="4000"/>
              <a:t>DE TERREINEN</a:t>
            </a:r>
            <a:endParaRPr/>
          </a:p>
        </p:txBody>
      </p:sp>
      <p:sp>
        <p:nvSpPr>
          <p:cNvPr id="199" name="Google Shape;199;p7"/>
          <p:cNvSpPr txBox="1"/>
          <p:nvPr>
            <p:ph idx="1" type="body"/>
          </p:nvPr>
        </p:nvSpPr>
        <p:spPr>
          <a:xfrm>
            <a:off x="1251679" y="1458097"/>
            <a:ext cx="3384330" cy="4768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Wij hebben terrein 1, 2 en 6 (Rood, oranje, paars)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Terrein 6 hebben we gratis gekregen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Verdeling: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nl-NL"/>
              <a:t>Terrein 1&amp;2: Kapoenen/Welpen + VK’s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nl-NL"/>
              <a:t>Terrein 6: JV’s</a:t>
            </a:r>
            <a:endParaRPr/>
          </a:p>
        </p:txBody>
      </p:sp>
      <p:pic>
        <p:nvPicPr>
          <p:cNvPr descr="Afbeelding met tekst, kaart&#10;&#10;Automatisch gegenereerde beschrijving" id="200" name="Google Shape;20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87413" y="645107"/>
            <a:ext cx="4579582" cy="559404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7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TERREIN 1</a:t>
            </a:r>
            <a:endParaRPr/>
          </a:p>
        </p:txBody>
      </p:sp>
      <p:sp>
        <p:nvSpPr>
          <p:cNvPr id="207" name="Google Shape;207;p8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Afbeelding met tekening&#10;&#10;Automatisch gegenereerde beschrijving" id="208" name="Google Shape;208;p8"/>
          <p:cNvPicPr preferRelativeResize="0"/>
          <p:nvPr/>
        </p:nvPicPr>
        <p:blipFill rotWithShape="1">
          <a:blip r:embed="rId3">
            <a:alphaModFix/>
          </a:blip>
          <a:srcRect b="10152" l="0" r="0" t="33532"/>
          <a:stretch/>
        </p:blipFill>
        <p:spPr>
          <a:xfrm>
            <a:off x="1060574" y="5060627"/>
            <a:ext cx="10363200" cy="1737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aart, verjaardag, trein, gras&#10;&#10;Automatisch gegenereerde beschrijving" id="209" name="Google Shape;209;p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0573" y="1389384"/>
            <a:ext cx="10363199" cy="359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TERREIN 2</a:t>
            </a:r>
            <a:endParaRPr/>
          </a:p>
        </p:txBody>
      </p:sp>
      <p:pic>
        <p:nvPicPr>
          <p:cNvPr descr="Afbeelding met taart, trein, gras, verjaardag&#10;&#10;Automatisch gegenereerde beschrijving" id="215" name="Google Shape;215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1009" y="1087395"/>
            <a:ext cx="9209982" cy="397323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9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Afbeelding met tekening&#10;&#10;Automatisch gegenereerde beschrijving" id="217" name="Google Shape;217;p9"/>
          <p:cNvPicPr preferRelativeResize="0"/>
          <p:nvPr/>
        </p:nvPicPr>
        <p:blipFill rotWithShape="1">
          <a:blip r:embed="rId4">
            <a:alphaModFix/>
          </a:blip>
          <a:srcRect b="10152" l="0" r="0" t="33532"/>
          <a:stretch/>
        </p:blipFill>
        <p:spPr>
          <a:xfrm>
            <a:off x="1060574" y="5060627"/>
            <a:ext cx="10363200" cy="1737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RIVIER</a:t>
            </a:r>
            <a:endParaRPr/>
          </a:p>
        </p:txBody>
      </p:sp>
      <p:sp>
        <p:nvSpPr>
          <p:cNvPr id="223" name="Google Shape;223;p13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We kunnen de rivier via twee plaatsen bereiken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nl-NL"/>
              <a:t>Kapoenen/Welpen &amp; Verkenners hebben een strandje met keien (keileuk)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nl-NL"/>
              <a:t>JV’s kunnen aan het bruggetje naar de rivier</a:t>
            </a:r>
            <a:endParaRPr/>
          </a:p>
        </p:txBody>
      </p:sp>
      <p:sp>
        <p:nvSpPr>
          <p:cNvPr id="224" name="Google Shape;224;p13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90"/>
              <a:buFont typeface="Impact"/>
              <a:buNone/>
            </a:pPr>
            <a:r>
              <a:rPr lang="nl-NL" sz="4131"/>
              <a:t>OUDERDAG</a:t>
            </a:r>
            <a:br>
              <a:rPr lang="nl-NL" sz="4131"/>
            </a:br>
            <a:br>
              <a:rPr lang="nl-NL" sz="4131"/>
            </a:br>
            <a:endParaRPr sz="4131"/>
          </a:p>
        </p:txBody>
      </p:sp>
      <p:sp>
        <p:nvSpPr>
          <p:cNvPr id="230" name="Google Shape;230;p14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Helaas geen ouderdag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Geen ouders (externen!) op het terrein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Ophalen in Dourbes is onmogelijk</a:t>
            </a:r>
            <a:br>
              <a:rPr lang="nl-NL"/>
            </a:br>
            <a:endParaRPr/>
          </a:p>
          <a:p>
            <a:pPr indent="-2159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JV’s en VK’s krijgen op Ouderdag (zondag 9 augustus) even hun telefoon terug om met het thuisfront te bellen.</a:t>
            </a:r>
            <a:endParaRPr/>
          </a:p>
        </p:txBody>
      </p:sp>
      <p:sp>
        <p:nvSpPr>
          <p:cNvPr id="231" name="Google Shape;231;p14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CONTACTPLAATS</a:t>
            </a:r>
            <a:endParaRPr/>
          </a:p>
        </p:txBody>
      </p:sp>
      <p:sp>
        <p:nvSpPr>
          <p:cNvPr id="237" name="Google Shape;237;p17"/>
          <p:cNvSpPr txBox="1"/>
          <p:nvPr>
            <p:ph idx="1" type="body"/>
          </p:nvPr>
        </p:nvSpPr>
        <p:spPr>
          <a:xfrm>
            <a:off x="1251678" y="1493327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Een contactplaats is voorzien met nodige afstand</a:t>
            </a:r>
            <a:endParaRPr/>
          </a:p>
          <a:p>
            <a:pPr indent="-241300" lvl="1" marL="685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nl-NL"/>
              <a:t>Terrein 2</a:t>
            </a:r>
            <a:endParaRPr/>
          </a:p>
          <a:p>
            <a:pPr indent="-241300" lvl="1" marL="685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nl-NL"/>
              <a:t>Familie en vrienden kunnen elkaar zien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Voor de formatie is hier tijd voor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38" name="Google Shape;238;p17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239" name="Google Shape;23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2295" y="4640103"/>
            <a:ext cx="2461352" cy="17280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gras, buiten, veld, verkeer&#10;&#10;Automatisch gegenereerde beschrijving" id="240" name="Google Shape;24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1678" y="3798157"/>
            <a:ext cx="6549084" cy="2577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5ec9f98dc_0_2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/>
              <a:t>FORMATIE EN VLAGGENMAST</a:t>
            </a:r>
            <a:endParaRPr/>
          </a:p>
        </p:txBody>
      </p:sp>
      <p:sp>
        <p:nvSpPr>
          <p:cNvPr id="247" name="Google Shape;247;g85ec9f98dc_0_2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Zelfde locatie als de contactplaats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Formatie wordt gevormd rondom de contactplaats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nl-NL"/>
              <a:t>Automatisch afstand tussen JV’s en de rest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Avondgroet is enkel met leiding van de eigen bubbel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We zingen allemaal samen het avondlied</a:t>
            </a:r>
            <a:endParaRPr/>
          </a:p>
        </p:txBody>
      </p:sp>
      <p:sp>
        <p:nvSpPr>
          <p:cNvPr id="248" name="Google Shape;248;g85ec9f98dc_0_2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/>
          <p:nvPr>
            <p:ph type="ctrTitle"/>
          </p:nvPr>
        </p:nvSpPr>
        <p:spPr>
          <a:xfrm>
            <a:off x="3212757" y="2007973"/>
            <a:ext cx="6057165" cy="2842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Impact"/>
              <a:buNone/>
            </a:pPr>
            <a:r>
              <a:rPr lang="nl-NL" sz="8000"/>
              <a:t>KAMP</a:t>
            </a:r>
            <a:br>
              <a:rPr lang="nl-NL" sz="8000"/>
            </a:br>
            <a:r>
              <a:rPr lang="nl-NL" sz="8000"/>
              <a:t>DOURBES</a:t>
            </a:r>
            <a:endParaRPr sz="8000"/>
          </a:p>
        </p:txBody>
      </p:sp>
      <p:sp>
        <p:nvSpPr>
          <p:cNvPr id="109" name="Google Shape;109;p1"/>
          <p:cNvSpPr txBox="1"/>
          <p:nvPr>
            <p:ph idx="1" type="subTitle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nl-NL"/>
              <a:t>EEN BLOEMLEZING</a:t>
            </a:r>
            <a:endParaRPr/>
          </a:p>
        </p:txBody>
      </p:sp>
      <p:sp>
        <p:nvSpPr>
          <p:cNvPr id="110" name="Google Shape;110;p1"/>
          <p:cNvSpPr txBox="1"/>
          <p:nvPr>
            <p:ph idx="12" type="sldNum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descr="Afbeelding met ketting&#10;&#10;Automatisch gegenereerde beschrijving" id="111" name="Google Shape;11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1582" y="3969332"/>
            <a:ext cx="2381003" cy="2381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ketting&#10;&#10;Automatisch gegenereerde beschrijving" id="112" name="Google Shape;1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62876" y="3969332"/>
            <a:ext cx="2381003" cy="2381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5ec9f98dc_0_9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/>
              <a:t>HYGIËNE - GEZONDHEID</a:t>
            </a:r>
            <a:endParaRPr/>
          </a:p>
        </p:txBody>
      </p:sp>
      <p:sp>
        <p:nvSpPr>
          <p:cNvPr id="255" name="Google Shape;255;g85ec9f98dc_0_9"/>
          <p:cNvSpPr txBox="1"/>
          <p:nvPr>
            <p:ph idx="1" type="body"/>
          </p:nvPr>
        </p:nvSpPr>
        <p:spPr>
          <a:xfrm>
            <a:off x="1257303" y="1455551"/>
            <a:ext cx="10178400" cy="5020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!!HANDEN WASSEN, HANDEN WASSEN, HANDEN WASSEN!!</a:t>
            </a:r>
            <a:endParaRPr/>
          </a:p>
          <a:p>
            <a:pPr indent="-2413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o"/>
            </a:pPr>
            <a:r>
              <a:rPr lang="nl-NL"/>
              <a:t>Handen wassen op vaste tijdstippen:</a:t>
            </a:r>
            <a:endParaRPr/>
          </a:p>
          <a:p>
            <a:pPr indent="-228600" lvl="2" marL="11430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Bij het opstaan en voor het slapengaan</a:t>
            </a:r>
            <a:endParaRPr/>
          </a:p>
          <a:p>
            <a:pPr indent="-228600" lvl="2" marL="11430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Voor- en na het eten (ook tussendoortje)</a:t>
            </a:r>
            <a:endParaRPr/>
          </a:p>
          <a:p>
            <a:pPr indent="-228600" lvl="2" marL="11430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Voor- en na een toiletbezoek</a:t>
            </a:r>
            <a:endParaRPr/>
          </a:p>
          <a:p>
            <a:pPr indent="-228600" lvl="2" marL="11430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Voor- en na de activiteit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HUDO wordt telkens voor en na gebruik ontsmet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o"/>
            </a:pPr>
            <a:r>
              <a:rPr lang="nl-NL"/>
              <a:t>Alsook op vaste momenten door leiding/materiaalmeesters/fouriers</a:t>
            </a:r>
            <a:endParaRPr/>
          </a:p>
          <a:p>
            <a:pPr indent="-2159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Voldoende rust</a:t>
            </a:r>
            <a:endParaRPr/>
          </a:p>
          <a:p>
            <a:pPr indent="-2159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Handgel en mondmasker behoren tot de waslijst</a:t>
            </a:r>
            <a:endParaRPr/>
          </a:p>
        </p:txBody>
      </p:sp>
      <p:sp>
        <p:nvSpPr>
          <p:cNvPr id="256" name="Google Shape;256;g85ec9f98dc_0_9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nl-NL"/>
              <a:t>ER IS EEN KIND ZIEK</a:t>
            </a:r>
            <a:endParaRPr/>
          </a:p>
        </p:txBody>
      </p:sp>
      <p:sp>
        <p:nvSpPr>
          <p:cNvPr id="262" name="Google Shape;262;p22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Bij ziekte wordt het kind in ‘quarantaine’ geplaatst. Lees: een aparte tent in een ‘quarantaine-zone’.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Bij vermoeden van corona </a:t>
            </a:r>
            <a:r>
              <a:rPr lang="nl-NL" u="sng"/>
              <a:t>moet</a:t>
            </a:r>
            <a:r>
              <a:rPr lang="nl-NL"/>
              <a:t> het kind door de ouders opgehaald worden en moet er een test afgelegd worden. 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In afwachting van die resultaten moet de volledige bubbel 1,5 meter afstand houden en mondmaskers dragen. Een test duurt max. 24h.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Bij een positieve coronatest (het kind heeft corona) moet de hele bubbel naar huis. </a:t>
            </a:r>
            <a:endParaRPr/>
          </a:p>
        </p:txBody>
      </p:sp>
      <p:sp>
        <p:nvSpPr>
          <p:cNvPr id="263" name="Google Shape;263;p22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/>
          <p:nvPr>
            <p:ph type="title"/>
          </p:nvPr>
        </p:nvSpPr>
        <p:spPr>
          <a:xfrm>
            <a:off x="1251678" y="382384"/>
            <a:ext cx="10178322" cy="16779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90"/>
              <a:buFont typeface="Impact"/>
              <a:buNone/>
            </a:pPr>
            <a:r>
              <a:rPr lang="nl-NL" sz="4590"/>
              <a:t>WAT ALS ER STOUTERIKKEN ZIJN?</a:t>
            </a:r>
            <a:br>
              <a:rPr lang="nl-NL" sz="4590"/>
            </a:br>
            <a:br>
              <a:rPr lang="nl-NL" sz="4590">
                <a:highlight>
                  <a:srgbClr val="FFFF00"/>
                </a:highlight>
              </a:rPr>
            </a:br>
            <a:r>
              <a:rPr lang="nl-NL" sz="1800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KINDEREN EN LEIDING OP DEZELFDE LIJN</a:t>
            </a:r>
            <a:endParaRPr sz="4590" u="sng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9" name="Google Shape;269;p18"/>
          <p:cNvSpPr txBox="1"/>
          <p:nvPr>
            <p:ph idx="1" type="body"/>
          </p:nvPr>
        </p:nvSpPr>
        <p:spPr>
          <a:xfrm>
            <a:off x="1251678" y="2286001"/>
            <a:ext cx="10178322" cy="40896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mpact"/>
              <a:buAutoNum type="arabicPeriod"/>
            </a:pPr>
            <a:r>
              <a:rPr lang="nl-NL"/>
              <a:t>Minder dan 1,5 meter afstand met andere bubbel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nl-NL"/>
              <a:t> Opmerking leiding = leiding doet regelmatig toezicht!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Font typeface="Impact"/>
              <a:buAutoNum type="arabicPeriod"/>
            </a:pPr>
            <a:r>
              <a:rPr lang="nl-NL"/>
              <a:t>Fysiek contact met andere bubbel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nl-NL"/>
              <a:t>Notitie in het contactenlogboek (meer informatie volgt)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o"/>
            </a:pPr>
            <a:r>
              <a:rPr lang="nl-NL"/>
              <a:t>Aanspreken over de ernst van de regels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Font typeface="Impact"/>
              <a:buAutoNum type="arabicPeriod"/>
            </a:pPr>
            <a:r>
              <a:rPr lang="nl-NL"/>
              <a:t>   Meermaals fysiek contact van eenzelfde persoon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o"/>
            </a:pPr>
            <a:r>
              <a:rPr lang="nl-NL"/>
              <a:t>Sanctie volgt op maat van de overtreder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>
                <a:solidFill>
                  <a:srgbClr val="00B050"/>
                </a:solidFill>
              </a:rPr>
              <a:t>Sidenote: We zorgen voor een goede sensibilisering en duidelijk perspectief van het gevaar bij overtreding op maat van de tak.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70" name="Google Shape;270;p18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ALGEMEEN</a:t>
            </a:r>
            <a:endParaRPr/>
          </a:p>
        </p:txBody>
      </p:sp>
      <p:sp>
        <p:nvSpPr>
          <p:cNvPr id="276" name="Google Shape;276;p21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Vaste huisarts die we bij vermoeden van besmetting dag en nacht kunnen raadplegen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nl-NL"/>
              <a:t> Dr. Stubbe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nl-NL"/>
              <a:t>Komt langs op “ouderdag”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Logboek met contactsituaties en personen.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Elke bubbel heeft een fouriersploeg, voorzien van strenge maatregelen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Elke bubbel heeft een kampvuur (JV’s hebben Gijs met gitaar)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Totemisatie gaat door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Elke bubbel hebben een grote en een kleine (met WC-bril) HUDO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Verkenners gaan niet mee op voorkamp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77" name="Google Shape;277;p21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820a908977_0_135"/>
          <p:cNvSpPr txBox="1"/>
          <p:nvPr>
            <p:ph type="ctrTitle"/>
          </p:nvPr>
        </p:nvSpPr>
        <p:spPr>
          <a:xfrm>
            <a:off x="1416000" y="1375199"/>
            <a:ext cx="9643500" cy="4107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300"/>
              <a:t>KLAAR VOOR</a:t>
            </a:r>
            <a:endParaRPr sz="6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300"/>
              <a:t>VERTREK?</a:t>
            </a:r>
            <a:endParaRPr sz="6100"/>
          </a:p>
        </p:txBody>
      </p:sp>
      <p:sp>
        <p:nvSpPr>
          <p:cNvPr id="284" name="Google Shape;284;g820a908977_0_135"/>
          <p:cNvSpPr txBox="1"/>
          <p:nvPr>
            <p:ph idx="1" type="subTitle"/>
          </p:nvPr>
        </p:nvSpPr>
        <p:spPr>
          <a:xfrm>
            <a:off x="2215045" y="5979196"/>
            <a:ext cx="8045400" cy="74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820a908977_0_135"/>
          <p:cNvSpPr txBox="1"/>
          <p:nvPr>
            <p:ph idx="12" type="sldNum"/>
          </p:nvPr>
        </p:nvSpPr>
        <p:spPr>
          <a:xfrm>
            <a:off x="9067218" y="6375679"/>
            <a:ext cx="23298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CONTAINERVULLING</a:t>
            </a:r>
            <a:endParaRPr/>
          </a:p>
        </p:txBody>
      </p:sp>
      <p:sp>
        <p:nvSpPr>
          <p:cNvPr id="291" name="Google Shape;291;p20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Er is een georganiseerde regeling tussen leiding om de container veilig gevuld te krijgen en een kruising van bubbels –bij leiding- te vermijden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Kapoenen en Welpen komen hun zakken inladen op 31 juli tussen 17 en 19u</a:t>
            </a:r>
            <a:endParaRPr/>
          </a:p>
          <a:p>
            <a:pPr indent="-2159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Jv’s &amp; vk’s dragen hun zakken zelf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Afhalen kan op 16 augustus tussen 17 en 19u</a:t>
            </a:r>
            <a:endParaRPr/>
          </a:p>
          <a:p>
            <a:pPr indent="-285750" lvl="1" marL="74295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o"/>
            </a:pPr>
            <a:r>
              <a:rPr lang="nl-NL"/>
              <a:t>De bagage ligt een week veilig, waterdicht weg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292" name="Google Shape;292;p20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KAMPVERVOER</a:t>
            </a:r>
            <a:endParaRPr/>
          </a:p>
        </p:txBody>
      </p:sp>
      <p:sp>
        <p:nvSpPr>
          <p:cNvPr id="299" name="Google Shape;299;p6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Verschillende tijdstippen per bubbel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WEEK 2: Wissel van bubbel (dat kan na een week)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nl-NL"/>
              <a:t>Kapoenenleiding keert terug met Kapoenen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nl-NL"/>
              <a:t>Welpenleiding gaat naar Dourbes met Welpen</a:t>
            </a:r>
            <a:endParaRPr/>
          </a:p>
        </p:txBody>
      </p:sp>
      <p:sp>
        <p:nvSpPr>
          <p:cNvPr id="300" name="Google Shape;300;p6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nl-NL"/>
              <a:t>KAMPVERVOER - PRAKTISCH</a:t>
            </a:r>
            <a:endParaRPr/>
          </a:p>
        </p:txBody>
      </p:sp>
      <p:sp>
        <p:nvSpPr>
          <p:cNvPr id="306" name="Google Shape;306;p23"/>
          <p:cNvSpPr txBox="1"/>
          <p:nvPr>
            <p:ph idx="1" type="body"/>
          </p:nvPr>
        </p:nvSpPr>
        <p:spPr>
          <a:xfrm>
            <a:off x="1251678" y="1445741"/>
            <a:ext cx="10178322" cy="4929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nl-NL" sz="1397" u="sng"/>
              <a:t>KAPOENEN:</a:t>
            </a:r>
            <a:endParaRPr sz="1397"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60"/>
              <a:t> </a:t>
            </a:r>
            <a:endParaRPr sz="1560"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b="1" lang="nl-NL" sz="1560">
                <a:solidFill>
                  <a:srgbClr val="00B050"/>
                </a:solidFill>
              </a:rPr>
              <a:t>Vertrek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60"/>
              <a:t>Verzamelen aan het station van Oostende op </a:t>
            </a:r>
            <a:r>
              <a:rPr b="1" lang="nl-NL" sz="1560"/>
              <a:t>maandag 3 augustus om 9u</a:t>
            </a:r>
            <a:r>
              <a:rPr lang="nl-NL" sz="1560"/>
              <a:t> </a:t>
            </a:r>
            <a:r>
              <a:rPr lang="nl-NL" sz="1560" u="sng"/>
              <a:t>stipt</a:t>
            </a:r>
            <a:r>
              <a:rPr lang="nl-NL" sz="1560"/>
              <a:t>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60"/>
              <a:t> 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b="1" lang="nl-NL" sz="1560">
                <a:solidFill>
                  <a:srgbClr val="00B050"/>
                </a:solidFill>
              </a:rPr>
              <a:t>Terug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60"/>
              <a:t>Aan het station van Oostende op </a:t>
            </a:r>
            <a:r>
              <a:rPr b="1" lang="nl-NL" sz="1560"/>
              <a:t>zondag 9 augustus om 12:16u</a:t>
            </a:r>
            <a:r>
              <a:rPr lang="nl-NL" sz="1560"/>
              <a:t>, zonder vertraging.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650"/>
              <a:t> </a:t>
            </a:r>
            <a:endParaRPr sz="650"/>
          </a:p>
          <a:p>
            <a:pPr indent="-342900" lvl="0" marL="4572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nl-NL" sz="1397" u="sng"/>
              <a:t>WELPEN:</a:t>
            </a:r>
            <a:endParaRPr sz="1397"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b="1" lang="nl-NL" sz="650"/>
              <a:t> </a:t>
            </a:r>
            <a:endParaRPr sz="650"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b="1" lang="nl-NL" sz="1560">
                <a:solidFill>
                  <a:srgbClr val="00B050"/>
                </a:solidFill>
              </a:rPr>
              <a:t>Vertrek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60"/>
              <a:t>Verzamelen aan het station van Oostende op </a:t>
            </a:r>
            <a:r>
              <a:rPr b="1" lang="nl-NL" sz="1560"/>
              <a:t>zondag 9 augustus om 13:15u</a:t>
            </a:r>
            <a:r>
              <a:rPr lang="nl-NL" sz="1560"/>
              <a:t> </a:t>
            </a:r>
            <a:r>
              <a:rPr lang="nl-NL" sz="1560" u="sng"/>
              <a:t>stipt</a:t>
            </a:r>
            <a:r>
              <a:rPr lang="nl-NL" sz="1560"/>
              <a:t>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60"/>
              <a:t> 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b="1" lang="nl-NL" sz="1560">
                <a:solidFill>
                  <a:srgbClr val="00B050"/>
                </a:solidFill>
              </a:rPr>
              <a:t>Terug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60"/>
              <a:t>Aan het station van Oostende op </a:t>
            </a:r>
            <a:r>
              <a:rPr b="1" lang="nl-NL" sz="1560"/>
              <a:t>zaterdag 15 augustus om 18:15u</a:t>
            </a:r>
            <a:r>
              <a:rPr lang="nl-NL" sz="1560"/>
              <a:t>, zonder vertraging.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650"/>
          </a:p>
        </p:txBody>
      </p:sp>
      <p:sp>
        <p:nvSpPr>
          <p:cNvPr id="307" name="Google Shape;307;p23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6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nl-NL"/>
              <a:t>KAMPVERVOER - PRAKTISCH</a:t>
            </a:r>
            <a:endParaRPr/>
          </a:p>
        </p:txBody>
      </p:sp>
      <p:sp>
        <p:nvSpPr>
          <p:cNvPr id="313" name="Google Shape;313;p36"/>
          <p:cNvSpPr txBox="1"/>
          <p:nvPr>
            <p:ph idx="1" type="body"/>
          </p:nvPr>
        </p:nvSpPr>
        <p:spPr>
          <a:xfrm>
            <a:off x="1251678" y="1495168"/>
            <a:ext cx="10178322" cy="4880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nl-NL" sz="1395" u="sng"/>
              <a:t>JONGVERKENNERS</a:t>
            </a:r>
            <a:r>
              <a:rPr b="1" lang="nl-NL" sz="1550" u="sng"/>
              <a:t>:</a:t>
            </a:r>
            <a:endParaRPr sz="1550"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b="1" lang="nl-NL" sz="1550"/>
              <a:t> </a:t>
            </a:r>
            <a:endParaRPr sz="1550"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b="1" lang="nl-NL" sz="1550">
                <a:solidFill>
                  <a:srgbClr val="00B050"/>
                </a:solidFill>
              </a:rPr>
              <a:t>Vertrek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50"/>
              <a:t>Verzamelen aan het station van Oostende op </a:t>
            </a:r>
            <a:r>
              <a:rPr b="1" lang="nl-NL" sz="1550"/>
              <a:t>maandag 3 augustus om 8u</a:t>
            </a:r>
            <a:r>
              <a:rPr lang="nl-NL" sz="1550"/>
              <a:t> </a:t>
            </a:r>
            <a:r>
              <a:rPr lang="nl-NL" sz="1550" u="sng"/>
              <a:t>stipt</a:t>
            </a:r>
            <a:r>
              <a:rPr lang="nl-NL" sz="1550"/>
              <a:t>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50"/>
              <a:t> </a:t>
            </a:r>
            <a:endParaRPr sz="1550"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b="1" lang="nl-NL" sz="1550">
                <a:solidFill>
                  <a:srgbClr val="00B050"/>
                </a:solidFill>
              </a:rPr>
              <a:t>Terug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50"/>
              <a:t>Aan het station van Oostende op </a:t>
            </a:r>
            <a:r>
              <a:rPr b="1" lang="nl-NL" sz="1550"/>
              <a:t>zaterdag 15 augustus om 16:15u</a:t>
            </a:r>
            <a:r>
              <a:rPr lang="nl-NL" sz="1550"/>
              <a:t>, zonder vertraging.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50"/>
              <a:t> </a:t>
            </a:r>
            <a:endParaRPr sz="1550"/>
          </a:p>
          <a:p>
            <a:pPr indent="-342900" lvl="0" marL="4572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nl-NL" sz="1395" u="sng"/>
              <a:t>VERKENNERS</a:t>
            </a:r>
            <a:r>
              <a:rPr b="1" lang="nl-NL" sz="1550" u="sng"/>
              <a:t>:</a:t>
            </a:r>
            <a:endParaRPr sz="1550"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50"/>
              <a:t> </a:t>
            </a:r>
            <a:endParaRPr sz="1550"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b="1" lang="nl-NL" sz="1550">
                <a:solidFill>
                  <a:srgbClr val="00B050"/>
                </a:solidFill>
              </a:rPr>
              <a:t>Vertrek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50"/>
              <a:t>Verzamelen aan het station van Oostende op </a:t>
            </a:r>
            <a:r>
              <a:rPr b="1" lang="nl-NL" sz="1550"/>
              <a:t>maandag 3 augustus om 9u</a:t>
            </a:r>
            <a:r>
              <a:rPr lang="nl-NL" sz="1550"/>
              <a:t> </a:t>
            </a:r>
            <a:r>
              <a:rPr lang="nl-NL" sz="1550" u="sng"/>
              <a:t>stipt</a:t>
            </a:r>
            <a:r>
              <a:rPr lang="nl-NL" sz="1550"/>
              <a:t>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50"/>
              <a:t> </a:t>
            </a:r>
            <a:endParaRPr sz="1550"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b="1" lang="nl-NL" sz="1550">
                <a:solidFill>
                  <a:srgbClr val="00B050"/>
                </a:solidFill>
              </a:rPr>
              <a:t>Terug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nl-NL" sz="1550"/>
              <a:t>Aan het station van Oostende op </a:t>
            </a:r>
            <a:r>
              <a:rPr b="1" lang="nl-NL" sz="1550"/>
              <a:t>zaterdag 15 augustus om 18:15u</a:t>
            </a:r>
            <a:r>
              <a:rPr lang="nl-NL" sz="1550"/>
              <a:t>, zonder vertraging.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550"/>
          </a:p>
        </p:txBody>
      </p:sp>
      <p:sp>
        <p:nvSpPr>
          <p:cNvPr id="314" name="Google Shape;314;p36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20a908977_0_149"/>
          <p:cNvSpPr txBox="1"/>
          <p:nvPr>
            <p:ph type="ctrTitle"/>
          </p:nvPr>
        </p:nvSpPr>
        <p:spPr>
          <a:xfrm>
            <a:off x="3059250" y="1805700"/>
            <a:ext cx="6073500" cy="2881800"/>
          </a:xfrm>
          <a:prstGeom prst="rect">
            <a:avLst/>
          </a:prstGeom>
        </p:spPr>
        <p:txBody>
          <a:bodyPr anchorCtr="0" anchor="ctr" bIns="91425" lIns="270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700"/>
              <a:t>ALGEMENE</a:t>
            </a:r>
            <a:endParaRPr sz="7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700"/>
              <a:t>KAMPZAKEN</a:t>
            </a:r>
            <a:endParaRPr sz="7700"/>
          </a:p>
        </p:txBody>
      </p:sp>
      <p:sp>
        <p:nvSpPr>
          <p:cNvPr id="321" name="Google Shape;321;g820a908977_0_149"/>
          <p:cNvSpPr txBox="1"/>
          <p:nvPr>
            <p:ph idx="1" type="subTitle"/>
          </p:nvPr>
        </p:nvSpPr>
        <p:spPr>
          <a:xfrm>
            <a:off x="2215045" y="5979196"/>
            <a:ext cx="8045400" cy="74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820a908977_0_149"/>
          <p:cNvSpPr txBox="1"/>
          <p:nvPr>
            <p:ph idx="12" type="sldNum"/>
          </p:nvPr>
        </p:nvSpPr>
        <p:spPr>
          <a:xfrm>
            <a:off x="9067218" y="6375679"/>
            <a:ext cx="23298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TIJDENS DEZE PRESENTATIE</a:t>
            </a:r>
            <a:endParaRPr/>
          </a:p>
        </p:txBody>
      </p:sp>
      <p:sp>
        <p:nvSpPr>
          <p:cNvPr id="118" name="Google Shape;118;p2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Schrijf je vragen op per dia (zie nummering rechtsonder)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Hou je vragen voor het einde van de infosessie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Je wordt op mute gezet</a:t>
            </a:r>
            <a:endParaRPr/>
          </a:p>
        </p:txBody>
      </p:sp>
      <p:sp>
        <p:nvSpPr>
          <p:cNvPr id="119" name="Google Shape;119;p2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820a908977_0_58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DO’S EN DON’TS</a:t>
            </a:r>
            <a:endParaRPr/>
          </a:p>
        </p:txBody>
      </p:sp>
      <p:sp>
        <p:nvSpPr>
          <p:cNvPr id="329" name="Google Shape;329;g820a908977_0_58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800">
                <a:solidFill>
                  <a:schemeClr val="dk1"/>
                </a:solidFill>
              </a:rPr>
              <a:t>Tips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-"/>
            </a:pPr>
            <a:r>
              <a:rPr lang="nl-NL" sz="1800">
                <a:solidFill>
                  <a:schemeClr val="dk1"/>
                </a:solidFill>
              </a:rPr>
              <a:t>Alles waterdicht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-"/>
            </a:pPr>
            <a:r>
              <a:rPr lang="nl-NL" sz="1800">
                <a:solidFill>
                  <a:schemeClr val="dk1"/>
                </a:solidFill>
              </a:rPr>
              <a:t>Geen valiezen op wielen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-"/>
            </a:pPr>
            <a:r>
              <a:rPr lang="nl-NL" sz="1800">
                <a:solidFill>
                  <a:schemeClr val="dk1"/>
                </a:solidFill>
              </a:rPr>
              <a:t>Vuilniszak is geen volwaardige zak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-"/>
            </a:pPr>
            <a:r>
              <a:rPr lang="nl-NL" sz="1800">
                <a:solidFill>
                  <a:schemeClr val="dk1"/>
                </a:solidFill>
              </a:rPr>
              <a:t>JV’s &amp; VK’s: sterke trekrugzak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-"/>
            </a:pPr>
            <a:r>
              <a:rPr lang="nl-NL" sz="1800">
                <a:solidFill>
                  <a:schemeClr val="dk1"/>
                </a:solidFill>
              </a:rPr>
              <a:t>Overlopen van hun zak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-"/>
            </a:pPr>
            <a:r>
              <a:rPr lang="nl-NL" sz="1800">
                <a:solidFill>
                  <a:schemeClr val="dk1"/>
                </a:solidFill>
              </a:rPr>
              <a:t>Overal naam op zetten!!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-"/>
            </a:pPr>
            <a:r>
              <a:rPr lang="nl-NL" sz="1800">
                <a:solidFill>
                  <a:schemeClr val="dk1"/>
                </a:solidFill>
              </a:rPr>
              <a:t>Slaapzak aan maat aanpassen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-"/>
            </a:pPr>
            <a:r>
              <a:rPr lang="nl-NL" sz="1800">
                <a:solidFill>
                  <a:schemeClr val="dk1"/>
                </a:solidFill>
              </a:rPr>
              <a:t>Veldbed (kapoenen/welpen)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-"/>
            </a:pPr>
            <a:r>
              <a:rPr lang="nl-NL" sz="1800">
                <a:solidFill>
                  <a:schemeClr val="dk1"/>
                </a:solidFill>
              </a:rPr>
              <a:t>Orde en netheid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-"/>
            </a:pPr>
            <a:r>
              <a:rPr lang="nl-NL" sz="1800">
                <a:solidFill>
                  <a:schemeClr val="dk1"/>
                </a:solidFill>
              </a:rPr>
              <a:t>MILIEUVRIENDELIJKE ZEEP! (voor de rivier!)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0" name="Google Shape;330;g820a908977_0_58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331" name="Google Shape;331;g820a908977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3625" y="2565300"/>
            <a:ext cx="5206364" cy="303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820a908977_0_65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DAGINDELING</a:t>
            </a:r>
            <a:endParaRPr/>
          </a:p>
        </p:txBody>
      </p:sp>
      <p:sp>
        <p:nvSpPr>
          <p:cNvPr id="338" name="Google Shape;338;g820a908977_0_65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100">
                <a:solidFill>
                  <a:schemeClr val="dk1"/>
                </a:solidFill>
              </a:rPr>
              <a:t>07.45u: Wekdienst​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100">
                <a:solidFill>
                  <a:schemeClr val="dk1"/>
                </a:solidFill>
              </a:rPr>
              <a:t>08.00u: Ontwaakformatie, ontbijt en wassen​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100">
                <a:solidFill>
                  <a:schemeClr val="dk1"/>
                </a:solidFill>
              </a:rPr>
              <a:t>10.00u: Ochtendformatie en aanvang activiteit​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100">
                <a:solidFill>
                  <a:schemeClr val="dk1"/>
                </a:solidFill>
              </a:rPr>
              <a:t>12.00u: Middageten en platte rust​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100">
                <a:solidFill>
                  <a:schemeClr val="dk1"/>
                </a:solidFill>
              </a:rPr>
              <a:t>14.00u: Middagformatie en start middagactiviteit​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100">
                <a:solidFill>
                  <a:schemeClr val="dk1"/>
                </a:solidFill>
              </a:rPr>
              <a:t>16.00u: Vieruurtje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100">
                <a:solidFill>
                  <a:schemeClr val="dk1"/>
                </a:solidFill>
              </a:rPr>
              <a:t>18.00u: Avondeten​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100">
                <a:solidFill>
                  <a:schemeClr val="dk1"/>
                </a:solidFill>
              </a:rPr>
              <a:t>20.00u: Avondformatie, winkeltje en avondactiviteit​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2100">
                <a:solidFill>
                  <a:schemeClr val="dk1"/>
                </a:solidFill>
              </a:rPr>
              <a:t>21.00u of 22.00u: taptoe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820a908977_0_65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340" name="Google Shape;340;g820a908977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3832" y="2612925"/>
            <a:ext cx="3601300" cy="293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20a908977_0_174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DAGINDELING - SIDENOTE</a:t>
            </a:r>
            <a:endParaRPr/>
          </a:p>
        </p:txBody>
      </p:sp>
      <p:sp>
        <p:nvSpPr>
          <p:cNvPr id="347" name="Google Shape;347;g820a908977_0_174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Nachtrust is heel belangrijk, zeker nu, w</a:t>
            </a:r>
            <a:r>
              <a:rPr lang="nl-NL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e houden hier extra rekening mee</a:t>
            </a:r>
            <a:r>
              <a:rPr lang="nl-NL"/>
              <a:t>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Streng op het slaapuur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Middagdutjes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Voldoende rusttijd</a:t>
            </a:r>
            <a:endParaRPr/>
          </a:p>
        </p:txBody>
      </p:sp>
      <p:sp>
        <p:nvSpPr>
          <p:cNvPr id="348" name="Google Shape;348;g820a908977_0_174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20a908977_0_72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ZAKGELD</a:t>
            </a:r>
            <a:endParaRPr/>
          </a:p>
        </p:txBody>
      </p:sp>
      <p:sp>
        <p:nvSpPr>
          <p:cNvPr id="355" name="Google Shape;355;g820a908977_0_72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-"/>
            </a:pPr>
            <a:r>
              <a:rPr lang="nl-NL" sz="2100">
                <a:solidFill>
                  <a:schemeClr val="dk1"/>
                </a:solidFill>
              </a:rPr>
              <a:t>Poef wordt op het einde van het kamp uitgerekend en het kind krijgt het verschil terug. ​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-"/>
            </a:pPr>
            <a:r>
              <a:rPr lang="nl-NL" sz="2100">
                <a:solidFill>
                  <a:schemeClr val="dk1"/>
                </a:solidFill>
              </a:rPr>
              <a:t>Kapoenen &amp; Welpen: 10 euro (2 dingen van het winkeltje per dag + postzegels)​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-"/>
            </a:pPr>
            <a:r>
              <a:rPr lang="nl-NL" sz="2100">
                <a:solidFill>
                  <a:schemeClr val="dk1"/>
                </a:solidFill>
              </a:rPr>
              <a:t>Dit jaar geen tweedaagse :( Rondlopen in de Colruyt gaat helaas niet.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-"/>
            </a:pPr>
            <a:r>
              <a:rPr lang="nl-NL" sz="2100">
                <a:solidFill>
                  <a:schemeClr val="dk1"/>
                </a:solidFill>
              </a:rPr>
              <a:t>JV’s &amp; VK’s: 20/30 euro zeker genoeg. Mogen extra dingen uit het winkeltje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nl-NL" sz="2100">
                <a:solidFill>
                  <a:schemeClr val="dk1"/>
                </a:solidFill>
              </a:rPr>
              <a:t>Dit wordt ook op het einde afgerekend!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6" name="Google Shape;356;g820a908977_0_72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20a908977_0_79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ALGEMENE AFSPRAKEN</a:t>
            </a:r>
            <a:endParaRPr/>
          </a:p>
        </p:txBody>
      </p:sp>
      <p:sp>
        <p:nvSpPr>
          <p:cNvPr id="363" name="Google Shape;363;g820a908977_0_79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-"/>
            </a:pPr>
            <a:r>
              <a:rPr lang="nl-NL" sz="2100">
                <a:solidFill>
                  <a:schemeClr val="dk1"/>
                </a:solidFill>
              </a:rPr>
              <a:t>Geen elektronica (mp3’s, gsm's, …)​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-"/>
            </a:pPr>
            <a:r>
              <a:rPr lang="nl-NL" sz="2100">
                <a:solidFill>
                  <a:schemeClr val="dk1"/>
                </a:solidFill>
              </a:rPr>
              <a:t>Geen wapens​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-"/>
            </a:pPr>
            <a:r>
              <a:rPr lang="nl-NL" sz="2100">
                <a:solidFill>
                  <a:schemeClr val="dk1"/>
                </a:solidFill>
              </a:rPr>
              <a:t>Beperkt snoepgoed​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-"/>
            </a:pPr>
            <a:r>
              <a:rPr lang="nl-NL" sz="2100">
                <a:solidFill>
                  <a:schemeClr val="dk1"/>
                </a:solidFill>
              </a:rPr>
              <a:t>Specifieke afspraken worden ter plaatse toegelicht​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-"/>
            </a:pPr>
            <a:r>
              <a:rPr lang="nl-NL" sz="2100">
                <a:solidFill>
                  <a:schemeClr val="dk1"/>
                </a:solidFill>
              </a:rPr>
              <a:t>Gezond verstand​</a:t>
            </a:r>
            <a:endParaRPr sz="2300"/>
          </a:p>
        </p:txBody>
      </p:sp>
      <p:sp>
        <p:nvSpPr>
          <p:cNvPr id="364" name="Google Shape;364;g820a908977_0_79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820a908977_0_86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POST</a:t>
            </a:r>
            <a:endParaRPr/>
          </a:p>
        </p:txBody>
      </p:sp>
      <p:sp>
        <p:nvSpPr>
          <p:cNvPr id="371" name="Google Shape;371;g820a908977_0_86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-"/>
            </a:pPr>
            <a:r>
              <a:rPr lang="nl-NL" sz="2100">
                <a:solidFill>
                  <a:schemeClr val="dk1"/>
                </a:solidFill>
              </a:rPr>
              <a:t>Enveloppen meegeven met adressen op​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-"/>
            </a:pPr>
            <a:r>
              <a:rPr lang="nl-NL" sz="2100">
                <a:solidFill>
                  <a:schemeClr val="dk1"/>
                </a:solidFill>
              </a:rPr>
              <a:t>Brieven en postzegels kunnen ter plaatse gekocht worden.​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-"/>
            </a:pPr>
            <a:r>
              <a:rPr lang="nl-NL" sz="2100">
                <a:solidFill>
                  <a:schemeClr val="dk1"/>
                </a:solidFill>
              </a:rPr>
              <a:t>Contactadres staat in ‘t Seintje</a:t>
            </a:r>
            <a:endParaRPr sz="2300"/>
          </a:p>
        </p:txBody>
      </p:sp>
      <p:sp>
        <p:nvSpPr>
          <p:cNvPr id="372" name="Google Shape;372;g820a908977_0_86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820a908977_0_93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NOODNUMMER</a:t>
            </a:r>
            <a:endParaRPr/>
          </a:p>
        </p:txBody>
      </p:sp>
      <p:sp>
        <p:nvSpPr>
          <p:cNvPr id="379" name="Google Shape;379;g820a908977_0_93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>
                <a:solidFill>
                  <a:schemeClr val="dk1"/>
                </a:solidFill>
              </a:rPr>
              <a:t>Enkel in geval van nood!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nl-NL">
                <a:solidFill>
                  <a:schemeClr val="dk1"/>
                </a:solidFill>
              </a:rPr>
              <a:t>Kampterrein Kapoenen/Welpen/Verkenners: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nl-NL">
                <a:solidFill>
                  <a:schemeClr val="dk1"/>
                </a:solidFill>
              </a:rPr>
              <a:t>Chiara: </a:t>
            </a:r>
            <a:r>
              <a:rPr lang="nl-NL">
                <a:solidFill>
                  <a:schemeClr val="dk1"/>
                </a:solidFill>
              </a:rPr>
              <a:t>0497 12 59 19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nl-NL">
                <a:solidFill>
                  <a:schemeClr val="dk1"/>
                </a:solidFill>
              </a:rPr>
              <a:t>Persoon 2: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nl-NL">
                <a:solidFill>
                  <a:schemeClr val="dk1"/>
                </a:solidFill>
              </a:rPr>
              <a:t>Kampterrein Jongverkenners: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-"/>
            </a:pPr>
            <a:r>
              <a:rPr lang="nl-NL">
                <a:solidFill>
                  <a:schemeClr val="dk1"/>
                </a:solidFill>
              </a:rPr>
              <a:t>Gijs: 0476 80 74 </a:t>
            </a:r>
            <a:r>
              <a:rPr lang="nl-NL">
                <a:solidFill>
                  <a:schemeClr val="dk1"/>
                </a:solidFill>
              </a:rPr>
              <a:t>2</a:t>
            </a:r>
            <a:r>
              <a:rPr lang="nl-NL">
                <a:solidFill>
                  <a:schemeClr val="dk1"/>
                </a:solidFill>
              </a:rPr>
              <a:t>8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Char char="-"/>
            </a:pPr>
            <a:r>
              <a:rPr lang="nl-NL">
                <a:solidFill>
                  <a:schemeClr val="dk1"/>
                </a:solidFill>
              </a:rPr>
              <a:t>Persoon 2: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0" name="Google Shape;380;g820a908977_0_93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820a908977_0_163"/>
          <p:cNvSpPr txBox="1"/>
          <p:nvPr>
            <p:ph type="ctrTitle"/>
          </p:nvPr>
        </p:nvSpPr>
        <p:spPr>
          <a:xfrm>
            <a:off x="1078523" y="1098388"/>
            <a:ext cx="10318500" cy="4395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900"/>
              <a:t>INSCHRIJVEN</a:t>
            </a:r>
            <a:endParaRPr sz="6900"/>
          </a:p>
        </p:txBody>
      </p:sp>
      <p:sp>
        <p:nvSpPr>
          <p:cNvPr id="387" name="Google Shape;387;g820a908977_0_163"/>
          <p:cNvSpPr txBox="1"/>
          <p:nvPr>
            <p:ph idx="1" type="subTitle"/>
          </p:nvPr>
        </p:nvSpPr>
        <p:spPr>
          <a:xfrm>
            <a:off x="2215045" y="5979196"/>
            <a:ext cx="8045400" cy="74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820a908977_0_163"/>
          <p:cNvSpPr txBox="1"/>
          <p:nvPr>
            <p:ph idx="12" type="sldNum"/>
          </p:nvPr>
        </p:nvSpPr>
        <p:spPr>
          <a:xfrm>
            <a:off x="9067218" y="6375679"/>
            <a:ext cx="23298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9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nl-NL"/>
              <a:t>INSCHRIJVINGEN</a:t>
            </a:r>
            <a:endParaRPr/>
          </a:p>
        </p:txBody>
      </p:sp>
      <p:sp>
        <p:nvSpPr>
          <p:cNvPr id="394" name="Google Shape;394;p19"/>
          <p:cNvSpPr txBox="1"/>
          <p:nvPr>
            <p:ph idx="1" type="body"/>
          </p:nvPr>
        </p:nvSpPr>
        <p:spPr>
          <a:xfrm>
            <a:off x="1251678" y="1494125"/>
            <a:ext cx="10178400" cy="5227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De meeste kinderen kunnen mee op kamp.</a:t>
            </a:r>
            <a:br>
              <a:rPr lang="nl-NL"/>
            </a:b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Door grote groepen moeten er selecties gemaakt worden. Die verlopen volgens deze criteria:</a:t>
            </a:r>
            <a:endParaRPr/>
          </a:p>
          <a:p>
            <a:pPr indent="-342900" lvl="1" marL="8001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Impact"/>
              <a:buAutoNum type="arabicPeriod"/>
            </a:pPr>
            <a:r>
              <a:rPr lang="nl-NL"/>
              <a:t>Grootst aantal aanwezigheden (inzet wordt beloond)</a:t>
            </a:r>
            <a:endParaRPr/>
          </a:p>
          <a:p>
            <a:pPr indent="-342900" lvl="1" marL="8001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Impact"/>
              <a:buAutoNum type="arabicPeriod"/>
            </a:pPr>
            <a:r>
              <a:rPr lang="nl-NL"/>
              <a:t>Broers/zussen</a:t>
            </a:r>
            <a:endParaRPr/>
          </a:p>
          <a:p>
            <a:pPr indent="-342900" lvl="1" marL="8001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Impact"/>
              <a:buAutoNum type="arabicPeriod"/>
            </a:pPr>
            <a:r>
              <a:rPr lang="nl-NL"/>
              <a:t>Kwetsbare kinderen, aandacht op jongsten</a:t>
            </a:r>
            <a:endParaRPr/>
          </a:p>
          <a:p>
            <a:pPr indent="-342900" lvl="1" marL="8001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Impact"/>
              <a:buAutoNum type="arabicPeriod"/>
            </a:pPr>
            <a:r>
              <a:rPr lang="nl-NL"/>
              <a:t>Bij ex-aequo: snelheid van inschrijving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nl-NL"/>
              <a:t>Bij verzwakt immuunsysteem (astma,…)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nl-NL"/>
              <a:t>Enkel mee op kamp mits goedkeuring en attest van huisarts 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nl-NL"/>
              <a:t>Eindverantwoordelijkheid voor inschrijving ligt bij de ouders</a:t>
            </a:r>
            <a:endParaRPr/>
          </a:p>
        </p:txBody>
      </p:sp>
      <p:sp>
        <p:nvSpPr>
          <p:cNvPr id="395" name="Google Shape;395;p19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820a908977_0_181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QUANTO COSTA? </a:t>
            </a:r>
            <a:endParaRPr/>
          </a:p>
        </p:txBody>
      </p:sp>
      <p:sp>
        <p:nvSpPr>
          <p:cNvPr id="402" name="Google Shape;402;g820a908977_0_181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Kapoenen/Welpen: 100 euro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JV’s &amp; VV’s: 175 euro</a:t>
            </a:r>
            <a:endParaRPr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Kleine opslag van vijf euro: extra kosten + geen inkomsten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Er is een sociaal tarief via Scouts &amp; Gidsen!</a:t>
            </a:r>
            <a:endParaRPr/>
          </a:p>
          <a:p>
            <a:pPr indent="0" lvl="0" marL="45720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nl-NL"/>
              <a:t>Vraag dit aan Gijs of Chiara</a:t>
            </a:r>
            <a:endParaRPr/>
          </a:p>
          <a:p>
            <a:pPr indent="-342900" lvl="0" marL="1371600" rtl="0" algn="l">
              <a:spcBef>
                <a:spcPts val="700"/>
              </a:spcBef>
              <a:spcAft>
                <a:spcPts val="0"/>
              </a:spcAft>
              <a:buSzPts val="1800"/>
              <a:buChar char="-"/>
            </a:pPr>
            <a:r>
              <a:rPr lang="nl-NL" u="sng">
                <a:solidFill>
                  <a:schemeClr val="hlink"/>
                </a:solidFill>
                <a:hlinkClick r:id="rId3"/>
              </a:rPr>
              <a:t>groepsleiding@scouts-sintjan.be</a:t>
            </a:r>
            <a:endParaRPr/>
          </a:p>
          <a:p>
            <a:pPr indent="-342900" lvl="0" marL="13716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Gijs: 0476 80 74 28</a:t>
            </a:r>
            <a:endParaRPr/>
          </a:p>
          <a:p>
            <a:pPr indent="-342900" lvl="0" marL="13716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Chiara: 0479 12 59 19</a:t>
            </a:r>
            <a:endParaRPr/>
          </a:p>
        </p:txBody>
      </p:sp>
      <p:sp>
        <p:nvSpPr>
          <p:cNvPr id="403" name="Google Shape;403;g820a908977_0_181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404" name="Google Shape;404;g820a908977_0_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5532" y="2382112"/>
            <a:ext cx="3401475" cy="340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20a908977_0_7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INHOUDSTAFEL</a:t>
            </a:r>
            <a:endParaRPr/>
          </a:p>
        </p:txBody>
      </p:sp>
      <p:sp>
        <p:nvSpPr>
          <p:cNvPr id="126" name="Google Shape;126;g820a908977_0_7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AutoNum type="arabicParenR"/>
            </a:pPr>
            <a:r>
              <a:rPr lang="nl-NL"/>
              <a:t>Naar waar gaan we en wanneer?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nl-NL"/>
              <a:t>De Corona maatregelen op kamp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nl-NL"/>
              <a:t>Kampvervoer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nl-NL"/>
              <a:t>Nog enkele algemene zaken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nl-NL"/>
              <a:t>Inschrijvingen</a:t>
            </a:r>
            <a:endParaRPr/>
          </a:p>
        </p:txBody>
      </p:sp>
      <p:sp>
        <p:nvSpPr>
          <p:cNvPr id="127" name="Google Shape;127;g820a908977_0_7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7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nl-NL"/>
              <a:t>INSCHRIJVINGEN</a:t>
            </a:r>
            <a:endParaRPr/>
          </a:p>
        </p:txBody>
      </p:sp>
      <p:sp>
        <p:nvSpPr>
          <p:cNvPr id="410" name="Google Shape;410;p37"/>
          <p:cNvSpPr txBox="1"/>
          <p:nvPr>
            <p:ph idx="1" type="body"/>
          </p:nvPr>
        </p:nvSpPr>
        <p:spPr>
          <a:xfrm>
            <a:off x="1251678" y="2286001"/>
            <a:ext cx="10178322" cy="40896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nl-NL"/>
              <a:t>29 JUNI: </a:t>
            </a:r>
            <a:r>
              <a:rPr lang="nl-NL"/>
              <a:t>Start van de ‘wachtrij inschrijvingen’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nl-NL"/>
              <a:t>2 JULI 15u: </a:t>
            </a:r>
            <a:r>
              <a:rPr lang="nl-NL"/>
              <a:t>Einde ‘wachtrij inschrijvingen’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nl-NL"/>
              <a:t>3 JULI: </a:t>
            </a:r>
            <a:r>
              <a:rPr lang="nl-NL"/>
              <a:t>Wie niet mee kan krijgt een telefoontje. Wie mee kan krijgt een mail met verdere instructies.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nl-NL"/>
              <a:t>5 JULI: </a:t>
            </a:r>
            <a:r>
              <a:rPr lang="nl-NL"/>
              <a:t>Opening inschrijving voor wie mee gaat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nl-NL"/>
              <a:t>Wat moet er gebeuren?</a:t>
            </a:r>
            <a:endParaRPr/>
          </a:p>
          <a:p>
            <a:pPr indent="-342900" lvl="2" marL="1371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Inschrijving via Forms</a:t>
            </a:r>
            <a:endParaRPr/>
          </a:p>
          <a:p>
            <a:pPr indent="-342900" lvl="2" marL="1371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Betaling</a:t>
            </a:r>
            <a:endParaRPr/>
          </a:p>
          <a:p>
            <a:pPr indent="-342900" lvl="2" marL="13716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nl-NL"/>
              <a:t>NIEUWE</a:t>
            </a:r>
            <a:r>
              <a:rPr lang="nl-NL"/>
              <a:t> medische fiche</a:t>
            </a:r>
            <a:endParaRPr/>
          </a:p>
          <a:p>
            <a:pPr indent="-2286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11" name="Google Shape;411;p37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8"/>
          <p:cNvSpPr txBox="1"/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nl-NL"/>
              <a:t>INSCHRIJVINGEN</a:t>
            </a:r>
            <a:endParaRPr/>
          </a:p>
        </p:txBody>
      </p:sp>
      <p:sp>
        <p:nvSpPr>
          <p:cNvPr id="417" name="Google Shape;417;p38"/>
          <p:cNvSpPr txBox="1"/>
          <p:nvPr>
            <p:ph idx="1" type="body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b="1" lang="nl-NL"/>
              <a:t>12 JULI: </a:t>
            </a:r>
            <a:r>
              <a:rPr lang="nl-NL"/>
              <a:t>Einde inschrijving = Betaald + Medische fiche ontvangen 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nl-NL"/>
              <a:t>Betalen via overschrijving (zie Kampseintje)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</a:pPr>
            <a:r>
              <a:rPr lang="nl-NL"/>
              <a:t>Medische fiche mailen naar </a:t>
            </a:r>
            <a:r>
              <a:rPr lang="nl-NL" u="sng">
                <a:solidFill>
                  <a:schemeClr val="hlink"/>
                </a:solidFill>
                <a:hlinkClick r:id="rId3"/>
              </a:rPr>
              <a:t>secretariaat@scouts-sintjan.be</a:t>
            </a:r>
            <a:r>
              <a:rPr lang="nl-NL"/>
              <a:t> 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Is je inschrijving niet volledig: Achteraan de wachtlijst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Kinderen die geweigerd werden krijgen hier voorrang en kans om in te schrijven</a:t>
            </a:r>
            <a:endParaRPr/>
          </a:p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Zodra je inschrijving volledig is mag je een bevestigingsmail verwachten</a:t>
            </a:r>
            <a:endParaRPr/>
          </a:p>
        </p:txBody>
      </p:sp>
      <p:sp>
        <p:nvSpPr>
          <p:cNvPr id="418" name="Google Shape;418;p38"/>
          <p:cNvSpPr txBox="1"/>
          <p:nvPr>
            <p:ph idx="12" type="sldNum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5ec9f98dc_0_16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nl-NL"/>
              <a:t>Vragen?</a:t>
            </a:r>
            <a:endParaRPr/>
          </a:p>
        </p:txBody>
      </p:sp>
      <p:sp>
        <p:nvSpPr>
          <p:cNvPr id="425" name="Google Shape;425;g85ec9f98dc_0_16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</a:pPr>
            <a:r>
              <a:rPr lang="nl-NL"/>
              <a:t>Surf naar de bovenstaande link en stel je vraag</a:t>
            </a:r>
            <a:endParaRPr/>
          </a:p>
          <a:p>
            <a:pPr indent="-228600" lvl="0" marL="4572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114300" rtl="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26" name="Google Shape;426;g85ec9f98dc_0_16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sp>
        <p:nvSpPr>
          <p:cNvPr id="427" name="Google Shape;427;g85ec9f98dc_0_16"/>
          <p:cNvSpPr/>
          <p:nvPr/>
        </p:nvSpPr>
        <p:spPr>
          <a:xfrm>
            <a:off x="5226908" y="6190735"/>
            <a:ext cx="469557" cy="357894"/>
          </a:xfrm>
          <a:prstGeom prst="ellipse">
            <a:avLst/>
          </a:prstGeom>
          <a:noFill/>
          <a:ln cap="flat" cmpd="sng" w="25400">
            <a:solidFill>
              <a:srgbClr val="3C7E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20a908977_0_114"/>
          <p:cNvSpPr txBox="1"/>
          <p:nvPr>
            <p:ph type="ctrTitle"/>
          </p:nvPr>
        </p:nvSpPr>
        <p:spPr>
          <a:xfrm>
            <a:off x="3698700" y="2276100"/>
            <a:ext cx="5078100" cy="2305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700"/>
              <a:t>WAAR GAAN WE HEEN?</a:t>
            </a:r>
            <a:endParaRPr sz="8700"/>
          </a:p>
        </p:txBody>
      </p:sp>
      <p:sp>
        <p:nvSpPr>
          <p:cNvPr id="134" name="Google Shape;134;g820a908977_0_114"/>
          <p:cNvSpPr txBox="1"/>
          <p:nvPr>
            <p:ph idx="1" type="subTitle"/>
          </p:nvPr>
        </p:nvSpPr>
        <p:spPr>
          <a:xfrm>
            <a:off x="2215045" y="5979196"/>
            <a:ext cx="8045400" cy="74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820a908977_0_114"/>
          <p:cNvSpPr txBox="1"/>
          <p:nvPr>
            <p:ph idx="12" type="sldNum"/>
          </p:nvPr>
        </p:nvSpPr>
        <p:spPr>
          <a:xfrm>
            <a:off x="9067218" y="6375679"/>
            <a:ext cx="23298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20a908977_0_14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DOURBES</a:t>
            </a:r>
            <a:endParaRPr/>
          </a:p>
        </p:txBody>
      </p:sp>
      <p:sp>
        <p:nvSpPr>
          <p:cNvPr id="142" name="Google Shape;142;g820a908977_0_14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820a908977_0_14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144" name="Google Shape;144;g820a908977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800" y="1573690"/>
            <a:ext cx="10178400" cy="5018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20a908977_0_29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820a908977_0_29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820a908977_0_29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153" name="Google Shape;153;g820a908977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9600" y="0"/>
            <a:ext cx="134111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20a908977_0_21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DOURBES</a:t>
            </a:r>
            <a:endParaRPr/>
          </a:p>
        </p:txBody>
      </p:sp>
      <p:sp>
        <p:nvSpPr>
          <p:cNvPr id="160" name="Google Shape;160;g820a908977_0_21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70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Stadje in Viroinval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Provincie Namen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-NL"/>
              <a:t>Rivier: Le Viroin</a:t>
            </a:r>
            <a:endParaRPr/>
          </a:p>
        </p:txBody>
      </p:sp>
      <p:sp>
        <p:nvSpPr>
          <p:cNvPr id="161" name="Google Shape;161;g820a908977_0_21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162" name="Google Shape;162;g820a908977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750" y="1712119"/>
            <a:ext cx="5357650" cy="34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20a908977_0_37"/>
          <p:cNvSpPr txBox="1"/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THEMA</a:t>
            </a:r>
            <a:endParaRPr/>
          </a:p>
        </p:txBody>
      </p:sp>
      <p:sp>
        <p:nvSpPr>
          <p:cNvPr id="169" name="Google Shape;169;g820a908977_0_37"/>
          <p:cNvSpPr txBox="1"/>
          <p:nvPr>
            <p:ph idx="1" type="body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820a908977_0_37"/>
          <p:cNvSpPr txBox="1"/>
          <p:nvPr>
            <p:ph idx="12" type="sldNum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  <p:pic>
        <p:nvPicPr>
          <p:cNvPr id="171" name="Google Shape;171;g820a908977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5138" y="1197375"/>
            <a:ext cx="9032875" cy="50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adge">
  <a:themeElements>
    <a:clrScheme name="Badge">
      <a:dk1>
        <a:srgbClr val="000000"/>
      </a:dk1>
      <a:lt1>
        <a:srgbClr val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2020-05-27T13:58:25Z</dcterms:created>
  <dc:creator>VAN ACKER Manu (s)</dc:creator>
</cp:coreProperties>
</file>